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5"/>
  </p:notesMasterIdLst>
  <p:handoutMasterIdLst>
    <p:handoutMasterId r:id="rId16"/>
  </p:handoutMasterIdLst>
  <p:sldIdLst>
    <p:sldId id="446" r:id="rId5"/>
    <p:sldId id="447" r:id="rId6"/>
    <p:sldId id="449" r:id="rId7"/>
    <p:sldId id="434" r:id="rId8"/>
    <p:sldId id="460" r:id="rId9"/>
    <p:sldId id="457" r:id="rId10"/>
    <p:sldId id="427" r:id="rId11"/>
    <p:sldId id="459" r:id="rId12"/>
    <p:sldId id="455" r:id="rId13"/>
    <p:sldId id="454" r:id="rId14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890" autoAdjust="0"/>
  </p:normalViewPr>
  <p:slideViewPr>
    <p:cSldViewPr snapToGrid="0">
      <p:cViewPr>
        <p:scale>
          <a:sx n="100" d="100"/>
          <a:sy n="100" d="100"/>
        </p:scale>
        <p:origin x="990" y="72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4074" y="3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C975F0-1EDC-4FB4-AFA2-21C19461F5E4}" type="datetime1">
              <a:rPr lang="pl-PL" smtClean="0"/>
              <a:t>26.12.2024</a:t>
            </a:fld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29DED-B26C-4215-BC47-BA763644D204}" type="datetime1">
              <a:rPr lang="pl-PL" smtClean="0"/>
              <a:pPr/>
              <a:t>26.12.2024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21BE8E-C751-5F7A-7DFE-FDC67D118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>
            <a:extLst>
              <a:ext uri="{FF2B5EF4-FFF2-40B4-BE49-F238E27FC236}">
                <a16:creationId xmlns:a16="http://schemas.microsoft.com/office/drawing/2014/main" id="{10B45D38-3F83-C6CE-A68A-7F3C2D32D1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>
            <a:extLst>
              <a:ext uri="{FF2B5EF4-FFF2-40B4-BE49-F238E27FC236}">
                <a16:creationId xmlns:a16="http://schemas.microsoft.com/office/drawing/2014/main" id="{74FEDB6E-AEF2-1687-B9FA-AF9F2A89CF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A40A03B2-9D10-02D6-A63C-E6FC5F8686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95795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9479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08172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DABFD-B305-F2FC-F6F6-C4E231290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>
            <a:extLst>
              <a:ext uri="{FF2B5EF4-FFF2-40B4-BE49-F238E27FC236}">
                <a16:creationId xmlns:a16="http://schemas.microsoft.com/office/drawing/2014/main" id="{F175BEE3-E224-05B6-22D8-C19459DD14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>
            <a:extLst>
              <a:ext uri="{FF2B5EF4-FFF2-40B4-BE49-F238E27FC236}">
                <a16:creationId xmlns:a16="http://schemas.microsoft.com/office/drawing/2014/main" id="{3865141D-A934-97DE-A208-FDB037259B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1BE30F98-1DFC-5AB2-7918-487D9F6B62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01009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6D490-E6BB-13FB-AD81-F9DEBF52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>
            <a:extLst>
              <a:ext uri="{FF2B5EF4-FFF2-40B4-BE49-F238E27FC236}">
                <a16:creationId xmlns:a16="http://schemas.microsoft.com/office/drawing/2014/main" id="{6EA1D5DC-AB27-EC85-1774-D40FD86E1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>
            <a:extLst>
              <a:ext uri="{FF2B5EF4-FFF2-40B4-BE49-F238E27FC236}">
                <a16:creationId xmlns:a16="http://schemas.microsoft.com/office/drawing/2014/main" id="{C93C789E-22F9-4987-6A30-CE0E7C5E10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9380AF17-543A-4A11-0610-189D74A363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9051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B5F92-F9D5-4A43-549F-B6F7D965A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>
            <a:extLst>
              <a:ext uri="{FF2B5EF4-FFF2-40B4-BE49-F238E27FC236}">
                <a16:creationId xmlns:a16="http://schemas.microsoft.com/office/drawing/2014/main" id="{5A41F59E-6B7D-2CF1-6EE1-730625B20C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>
            <a:extLst>
              <a:ext uri="{FF2B5EF4-FFF2-40B4-BE49-F238E27FC236}">
                <a16:creationId xmlns:a16="http://schemas.microsoft.com/office/drawing/2014/main" id="{AB61BCCF-5F49-4344-765D-DDA7200B0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6C3F57DB-7E4C-3D4A-BA4E-7211F10D08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8317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EE107-2D7B-03B7-251B-AA24AA888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>
            <a:extLst>
              <a:ext uri="{FF2B5EF4-FFF2-40B4-BE49-F238E27FC236}">
                <a16:creationId xmlns:a16="http://schemas.microsoft.com/office/drawing/2014/main" id="{B9B535AD-36ED-8BA0-FC2E-7286A57ABC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>
            <a:extLst>
              <a:ext uri="{FF2B5EF4-FFF2-40B4-BE49-F238E27FC236}">
                <a16:creationId xmlns:a16="http://schemas.microsoft.com/office/drawing/2014/main" id="{4F9BCB45-A756-072B-F5CB-2AB2BC5A1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520E3E48-BD4D-273A-370B-BC9A63AF3B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2143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raz — symbol zastępczy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immersyjna Gwiazda pokaz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0" name="Tekst — symbol zastępczy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7" name="Obraz — symbol zastępczy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Zabawy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8" name="Obraz — symbol zastępczy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9" name="Obraz — symbol zastępczy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0" name="Obraz — symbol zastępczy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1" name="Obraz — symbol zastępczy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2" name="Obraz — symbol zastępczy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3" name="Obraz — symbol zastępczy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4" name="Obraz — symbol zastępczy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yjna paleta Zabaw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0" name="Tekst — symbol zastępczy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7" name="Obraz — symbol zastępczy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prowadze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raz — symbol zastępczy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0" name="Tekst — symbol zastępczy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7" name="Tekst — symbol zastępczy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pl-PL" noProof="0"/>
              <a:t>Kliknij, aby wpisać tekst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Balansowani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18" name="Obraz — symbol zastępczy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19" name="Obraz — symbol zastępczy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0" name="Obraz — symbol zastępczy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1" name="Obraz — symbol zastępczy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2" name="Obraz — symbol zastępczy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3" name="Obraz — symbol zastępczy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4" name="Obraz — symbol zastępczy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immersyjna Balansowani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0" name="Tekst — symbol zastępczy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7" name="Obraz — symbol zastępczy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kc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4" name="Tekst — symbol zastępczy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3" name="Obraz — symbol zastępczy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a Gwiazda pokazu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8" name="Obraz — symbol zastępczy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9" name="Obraz — symbol zastępczy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0" name="Obraz — symbol zastępczy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1" name="Obraz — symbol zastępczy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2" name="Obraz — symbol zastępczy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3" name="Obraz — symbol zastępczy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4" name="Obraz — symbol zastępczy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04018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Źródło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8" name="Obraz — symbol zastępczy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9" name="Obraz — symbol zastępczy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0" name="Obraz — symbol zastępczy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1" name="Obraz — symbol zastępczy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2" name="Obraz — symbol zastępczy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3" name="Obraz — symbol zastępczy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4" name="Obraz — symbol zastępczy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immersyjna Źródł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0" name="Tekst — symbol zastępczy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pl-PL" noProof="0"/>
              <a:t>Kliknij, aby edytować tekst</a:t>
            </a:r>
          </a:p>
        </p:txBody>
      </p:sp>
      <p:sp>
        <p:nvSpPr>
          <p:cNvPr id="7" name="Obraz — symbol zastępczy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a Gwiazda pokazu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8" name="Obraz — symbol zastępczy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19" name="Obraz — symbol zastępczy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0" name="Obraz — symbol zastępczy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1" name="Obraz — symbol zastępczy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2" name="Obraz — symbol zastępczy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3" name="Obraz — symbol zastępczy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  <p:sp>
        <p:nvSpPr>
          <p:cNvPr id="24" name="Obraz — symbol zastępczy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0B80347-AD18-42E1-9CEF-D9AF7E9888B9}" type="datetime1">
              <a:rPr lang="pl-PL" noProof="0" smtClean="0"/>
              <a:t>26.12.2024</a:t>
            </a:fld>
            <a:endParaRPr lang="pl-PL" noProof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E8F130A-00DB-4E98-9BA5-8E67978B7181}" type="datetime1">
              <a:rPr lang="pl-PL" noProof="0" smtClean="0"/>
              <a:t>26.12.2024</a:t>
            </a:fld>
            <a:endParaRPr lang="pl-PL" noProof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BCBC4C4-B100-40A9-A5FD-5D8C366E6BBF}" type="datetime1">
              <a:rPr lang="pl-PL" noProof="0" smtClean="0"/>
              <a:t>26.12.2024</a:t>
            </a:fld>
            <a:endParaRPr lang="pl-PL" noProof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787D89-0F73-41EF-8933-EF9894F3037E}" type="datetime1">
              <a:rPr lang="pl-PL" noProof="0" smtClean="0"/>
              <a:t>26.12.2024</a:t>
            </a:fld>
            <a:endParaRPr lang="pl-PL" noProof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— symbol zastępczy 7" descr="Abstrakcyjny obraz krzywych linii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ytuł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4928" y="652457"/>
            <a:ext cx="10130828" cy="2457634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pl-PL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Rozmycie Gaussa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6F82C-F97E-6A38-BEB4-34E22B8F0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— symbol zastępczy 7" descr="Abstrakcyjny obraz krzywych linii">
            <a:extLst>
              <a:ext uri="{FF2B5EF4-FFF2-40B4-BE49-F238E27FC236}">
                <a16:creationId xmlns:a16="http://schemas.microsoft.com/office/drawing/2014/main" id="{263D5AAB-CF09-AD3F-297E-DA8C286DE7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ytuł 3">
            <a:extLst>
              <a:ext uri="{FF2B5EF4-FFF2-40B4-BE49-F238E27FC236}">
                <a16:creationId xmlns:a16="http://schemas.microsoft.com/office/drawing/2014/main" id="{8C3363B9-BBF8-FCD4-C555-101F3B923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460" y="971365"/>
            <a:ext cx="10130828" cy="2457634"/>
          </a:xfrm>
        </p:spPr>
        <p:txBody>
          <a:bodyPr rtlCol="0" anchor="t" anchorCtr="0">
            <a:normAutofit/>
          </a:bodyPr>
          <a:lstStyle/>
          <a:p>
            <a:pPr rtl="0"/>
            <a:r>
              <a:rPr lang="pl-PL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Dziękuję za uwagę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ED8F5370-63AD-B563-E46F-47A60874192A}"/>
              </a:ext>
            </a:extLst>
          </p:cNvPr>
          <p:cNvSpPr txBox="1"/>
          <p:nvPr/>
        </p:nvSpPr>
        <p:spPr>
          <a:xfrm>
            <a:off x="214604" y="4061917"/>
            <a:ext cx="64008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Jakub Różycki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Jr305142@student.polsl.pl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KIERUNEK INFORMATYKA KATOWICE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Rok Akademicki 2024/2025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Grupa dziekańska 1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Sekcja 2</a:t>
            </a:r>
          </a:p>
          <a:p>
            <a:r>
              <a:rPr lang="pl-PL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Semestr 5</a:t>
            </a:r>
          </a:p>
        </p:txBody>
      </p:sp>
    </p:spTree>
    <p:extLst>
      <p:ext uri="{BB962C8B-B14F-4D97-AF65-F5344CB8AC3E}">
        <p14:creationId xmlns:p14="http://schemas.microsoft.com/office/powerpoint/2010/main" val="244594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— symbol zastępczy 7" descr="Osoba stojąca na skale, patrząca na falę oceaniczną z wyciągniętymi ramionami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Prostokąt 8" descr="Zacieniona nakładka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171341" y="126460"/>
            <a:ext cx="10716285" cy="5663425"/>
          </a:xfrm>
          <a:prstGeom prst="rect">
            <a:avLst/>
          </a:prstGeom>
          <a:solidFill>
            <a:srgbClr val="6768AB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2400" b="1" dirty="0"/>
              <a:t>Agenda</a:t>
            </a:r>
          </a:p>
          <a:p>
            <a:pPr>
              <a:buFont typeface="+mj-lt"/>
              <a:buAutoNum type="arabicPeriod"/>
            </a:pPr>
            <a:r>
              <a:rPr lang="pl-PL" sz="2400" b="1" dirty="0"/>
              <a:t>Wstęp</a:t>
            </a:r>
            <a:endParaRPr lang="pl-PL" sz="2400" dirty="0"/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Omówienie celu aplikacji</a:t>
            </a:r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Realizacja i oczekiwany efekt</a:t>
            </a:r>
          </a:p>
          <a:p>
            <a:pPr>
              <a:buFont typeface="+mj-lt"/>
              <a:buAutoNum type="arabicPeriod"/>
            </a:pPr>
            <a:r>
              <a:rPr lang="pl-PL" sz="2400" b="1" dirty="0"/>
              <a:t>Zasada działania algorytmu</a:t>
            </a:r>
            <a:endParaRPr lang="pl-PL" sz="2400" dirty="0"/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Krótkie wyjaśnienie rozmycia Gaussa</a:t>
            </a:r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Jak działa algorytm i jakie są jego podstawy matematyczne</a:t>
            </a:r>
          </a:p>
          <a:p>
            <a:pPr>
              <a:buFont typeface="+mj-lt"/>
              <a:buAutoNum type="arabicPeriod"/>
            </a:pPr>
            <a:r>
              <a:rPr lang="pl-PL" sz="2400" b="1" dirty="0"/>
              <a:t>Przegląd funkcjonalności aplikacji</a:t>
            </a:r>
            <a:endParaRPr lang="pl-PL" sz="2400" dirty="0"/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Wygląd GUI</a:t>
            </a:r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Jak aplikacja realizuje rozmycie obrazu</a:t>
            </a:r>
          </a:p>
          <a:p>
            <a:pPr>
              <a:buFont typeface="+mj-lt"/>
              <a:buAutoNum type="arabicPeriod"/>
            </a:pPr>
            <a:r>
              <a:rPr lang="pl-PL" sz="2400" b="1" dirty="0"/>
              <a:t>Zależności czasowe</a:t>
            </a:r>
            <a:endParaRPr lang="pl-PL" sz="2400" dirty="0"/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Pomiar czasu rozmywania z różną liczbą wątków</a:t>
            </a:r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Efektywność algorytmu w kontekście wydajności</a:t>
            </a:r>
          </a:p>
          <a:p>
            <a:pPr>
              <a:buFont typeface="+mj-lt"/>
              <a:buAutoNum type="arabicPeriod"/>
            </a:pPr>
            <a:r>
              <a:rPr lang="pl-PL" sz="2400" b="1" dirty="0"/>
              <a:t>Podsumowanie i wnioski</a:t>
            </a:r>
            <a:endParaRPr lang="pl-PL" sz="2400" dirty="0"/>
          </a:p>
          <a:p>
            <a:pPr marL="742950" lvl="1" indent="-285750">
              <a:buFont typeface="+mj-lt"/>
              <a:buAutoNum type="arabicPeriod"/>
            </a:pPr>
            <a:r>
              <a:rPr lang="pl-PL" sz="2400" dirty="0"/>
              <a:t>Najważniejsze wyzwania projektu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rostokąt 39">
            <a:extLst>
              <a:ext uri="{FF2B5EF4-FFF2-40B4-BE49-F238E27FC236}">
                <a16:creationId xmlns:a16="http://schemas.microsoft.com/office/drawing/2014/main" id="{8218E4B9-CD3A-C246-E63E-13297049778A}"/>
              </a:ext>
            </a:extLst>
          </p:cNvPr>
          <p:cNvSpPr/>
          <p:nvPr/>
        </p:nvSpPr>
        <p:spPr>
          <a:xfrm>
            <a:off x="3367889" y="333136"/>
            <a:ext cx="8366911" cy="6106575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E87B9267-2545-B469-7D60-953BCAABC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5380" y="1195712"/>
            <a:ext cx="7104899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pl-PL" b="1" dirty="0">
                <a:solidFill>
                  <a:schemeClr val="bg1"/>
                </a:solidFill>
              </a:rPr>
              <a:t>1. Cel aplikacji:</a:t>
            </a:r>
            <a:br>
              <a:rPr lang="pl-PL" b="1" dirty="0">
                <a:solidFill>
                  <a:schemeClr val="bg1"/>
                </a:solidFill>
              </a:rPr>
            </a:br>
            <a:r>
              <a:rPr lang="pl-PL" b="1" dirty="0">
                <a:solidFill>
                  <a:schemeClr val="bg1"/>
                </a:solidFill>
              </a:rPr>
              <a:t>- Automatyzacja rozmycia obrazu</a:t>
            </a:r>
            <a:r>
              <a:rPr lang="pl-PL" dirty="0">
                <a:solidFill>
                  <a:schemeClr val="bg1"/>
                </a:solidFill>
              </a:rPr>
              <a:t>: Tworzymy aplikację, która wykonuje rozmycie Gaussa na obrazach w sposób efektywny, wykorzystując algorytm wielowątkowy.</a:t>
            </a:r>
          </a:p>
          <a:p>
            <a:pPr marL="285750" indent="-285750">
              <a:buFontTx/>
              <a:buChar char="-"/>
            </a:pPr>
            <a:r>
              <a:rPr lang="pl-PL" b="1" dirty="0">
                <a:solidFill>
                  <a:schemeClr val="bg1"/>
                </a:solidFill>
              </a:rPr>
              <a:t>Zoptymalizowana wydajność</a:t>
            </a:r>
            <a:r>
              <a:rPr lang="pl-PL" dirty="0">
                <a:solidFill>
                  <a:schemeClr val="bg1"/>
                </a:solidFill>
              </a:rPr>
              <a:t>: Używamy wielowątkowości oraz instrukcji wektorowych, aby przyspieszyć proces rozmywania, szczególnie przy dużych obrazach.</a:t>
            </a:r>
          </a:p>
          <a:p>
            <a:endParaRPr lang="pl-PL" dirty="0">
              <a:solidFill>
                <a:schemeClr val="bg1"/>
              </a:solidFill>
            </a:endParaRPr>
          </a:p>
          <a:p>
            <a:r>
              <a:rPr lang="pl-PL" b="1" dirty="0">
                <a:solidFill>
                  <a:schemeClr val="bg1"/>
                </a:solidFill>
              </a:rPr>
              <a:t>2. Oczekiwany efekt:</a:t>
            </a:r>
          </a:p>
          <a:p>
            <a:r>
              <a:rPr lang="pl-PL" b="1" dirty="0">
                <a:solidFill>
                  <a:schemeClr val="bg1"/>
                </a:solidFill>
              </a:rPr>
              <a:t>- Szybsze przetwarzanie</a:t>
            </a:r>
            <a:r>
              <a:rPr lang="pl-PL" dirty="0">
                <a:solidFill>
                  <a:schemeClr val="bg1"/>
                </a:solidFill>
              </a:rPr>
              <a:t>: Rozmycie obrazu za pomocą algorytmu Gaussa, który przetwarza obrazy na poziomie pojedynczych pikseli, znacznie szybciej niż tradycyjne metody.</a:t>
            </a:r>
          </a:p>
          <a:p>
            <a:r>
              <a:rPr lang="pl-PL" b="1" dirty="0">
                <a:solidFill>
                  <a:schemeClr val="bg1"/>
                </a:solidFill>
              </a:rPr>
              <a:t>- Wielowątkowość</a:t>
            </a:r>
            <a:r>
              <a:rPr lang="pl-PL" dirty="0">
                <a:solidFill>
                  <a:schemeClr val="bg1"/>
                </a:solidFill>
              </a:rPr>
              <a:t>: Wydajność aplikacji jest dostosowywana do liczby rdzeni procesora, z automatycznym wykrywaniem liczby dostępnych rdzeni i ustawieniem odpowiedniej liczby wątków.</a:t>
            </a:r>
          </a:p>
          <a:p>
            <a:pPr marR="0" lvl="2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2000" i="0" u="none" strike="noStrike" cap="none" normalizeH="0" baseline="0" dirty="0">
              <a:ln>
                <a:noFill/>
              </a:ln>
              <a:effectLst/>
            </a:endParaRPr>
          </a:p>
          <a:p>
            <a:pPr marL="1257300" marR="0" lvl="2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pl-PL" altLang="pl-PL" sz="20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1031" name="Picture 7" descr="Gaussian blur - Wikipedia">
            <a:extLst>
              <a:ext uri="{FF2B5EF4-FFF2-40B4-BE49-F238E27FC236}">
                <a16:creationId xmlns:a16="http://schemas.microsoft.com/office/drawing/2014/main" id="{92932EC7-9D5E-6CD6-CDE8-11ECDAA37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49" y="560929"/>
            <a:ext cx="3208674" cy="491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FFCDA860-E4A5-C8A0-5E0D-3E7A7A20074E}"/>
              </a:ext>
            </a:extLst>
          </p:cNvPr>
          <p:cNvSpPr/>
          <p:nvPr/>
        </p:nvSpPr>
        <p:spPr>
          <a:xfrm>
            <a:off x="303676" y="375712"/>
            <a:ext cx="8366911" cy="6063999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2F72E770-31A0-B1DF-6FCF-D94382755A31}"/>
              </a:ext>
            </a:extLst>
          </p:cNvPr>
          <p:cNvSpPr/>
          <p:nvPr/>
        </p:nvSpPr>
        <p:spPr>
          <a:xfrm>
            <a:off x="1858834" y="234308"/>
            <a:ext cx="8085224" cy="665638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Obraz — symbol zastępczy 5" descr="Zbliżenie białego kwiatu na czarnym tle">
            <a:extLst>
              <a:ext uri="{FF2B5EF4-FFF2-40B4-BE49-F238E27FC236}">
                <a16:creationId xmlns:a16="http://schemas.microsoft.com/office/drawing/2014/main" id="{025F302E-F817-4901-88E0-088AAEB6D59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178" b="17178"/>
          <a:stretch/>
        </p:blipFill>
        <p:spPr>
          <a:xfrm>
            <a:off x="5754936" y="1154427"/>
            <a:ext cx="5839314" cy="4507071"/>
          </a:xfrm>
        </p:spPr>
      </p:pic>
      <p:sp>
        <p:nvSpPr>
          <p:cNvPr id="9" name="Tytuł 30">
            <a:extLst>
              <a:ext uri="{FF2B5EF4-FFF2-40B4-BE49-F238E27FC236}">
                <a16:creationId xmlns:a16="http://schemas.microsoft.com/office/drawing/2014/main" id="{6B1EB8D7-DD1C-7F96-47FD-69884DF1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834" y="567127"/>
            <a:ext cx="8474331" cy="515982"/>
          </a:xfrm>
        </p:spPr>
        <p:txBody>
          <a:bodyPr>
            <a:normAutofit fontScale="90000"/>
          </a:bodyPr>
          <a:lstStyle/>
          <a:p>
            <a:r>
              <a:rPr lang="pl-PL" sz="4400" dirty="0">
                <a:solidFill>
                  <a:schemeClr val="bg1"/>
                </a:solidFill>
                <a:latin typeface="+mn-lt"/>
              </a:rPr>
              <a:t> </a:t>
            </a:r>
            <a:r>
              <a:rPr kumimoji="0" lang="pl-PL" altLang="pl-PL" sz="4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Opis algorytmu rozmycia Gaussa</a:t>
            </a:r>
            <a:br>
              <a:rPr kumimoji="0" lang="pl-PL" altLang="pl-PL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pl-PL" sz="4000" b="1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CF7168C-B263-426E-C9A0-6C0D97AB6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031" y="971265"/>
            <a:ext cx="5193097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Rozmycie Gaussa jest techniką stosowaną w grafice komputerowej, która wygładza obraz, usuwając szczegóły i szumy, na podstawie funkcji Gaussa.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Matematyka w algorytmie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Algorytm przetwarza każdy piksel w obrazie, uśredniając wartości pikseli w jego sąsiedztwie (wokół okna filtrującego o zadanym rozmiarze).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 Przetwarzanie pikseli:</a:t>
            </a: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Dla każdego piksela obrazu, obliczane są średnie wartości dla kanałów </a:t>
            </a: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 (czerwony)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 (zielony)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i </a:t>
            </a: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 (niebieski)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bazując na wartościach pikseli w obrębie określonego bloku (okna).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Obliczanie średniej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Dla każdego piksela w obrębie bloku, algorytm sumuje wartości poszczególnych kanałów, a następnie dzieli je przez liczbę rozważanych pikseli, uzyskując średnią dla każdego kanału.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Instrukcje wektorowe (SIMD):</a:t>
            </a: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 SIMD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(Single 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Instruction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Multiple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Data) pozwala na równoległe przetwarzanie danych. Dzięki instrukcjom takim jak 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_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mm_add_pd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_mm_cvtepi32_pd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aplikacja przetwarza wiele danych jednocześnie, przyspieszając obliczenia.</a:t>
            </a: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 Użycie SIMD umożliwia równoczesne przetwarzanie 4 wartości w jednym cyklu, co znacznie zwiększa wydajność algorytmu, szczególnie przy dużych obrazach.</a:t>
            </a:r>
          </a:p>
        </p:txBody>
      </p:sp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4B7138-E19C-9EC6-38B0-F0535B3E8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— symbol zastępczy 6" descr="Obraz przedstawiający spiralne schody">
            <a:extLst>
              <a:ext uri="{FF2B5EF4-FFF2-40B4-BE49-F238E27FC236}">
                <a16:creationId xmlns:a16="http://schemas.microsoft.com/office/drawing/2014/main" id="{76BA0DF5-3C68-B861-0180-D313EDEA4F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" b="9"/>
          <a:stretch/>
        </p:blipFill>
        <p:spPr>
          <a:xfrm>
            <a:off x="6997700" y="914400"/>
            <a:ext cx="4333875" cy="5092700"/>
          </a:xfr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A4682DE1-B361-88DB-A3E1-1F534A49367B}"/>
              </a:ext>
            </a:extLst>
          </p:cNvPr>
          <p:cNvSpPr txBox="1"/>
          <p:nvPr/>
        </p:nvSpPr>
        <p:spPr>
          <a:xfrm>
            <a:off x="379379" y="914400"/>
            <a:ext cx="61889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n-lt"/>
              </a:rPr>
              <a:t> </a:t>
            </a:r>
            <a:r>
              <a:rPr lang="pl-PL" sz="2800" dirty="0">
                <a:solidFill>
                  <a:schemeClr val="bg1"/>
                </a:solidFill>
              </a:rPr>
              <a:t>Implementacja w C++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FC8D83-24BE-80A0-4AE5-AEC0DBE79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379" y="2018174"/>
            <a:ext cx="60960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Przetwarzanie w obrębie bloków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Algorytm działa na obrazach w blokach o określonym rozmiarze. Dla każdego piksela obliczana jest średnia wartość kanałów (R, G, B) na podstawie sąsiednich pikseli w obrębie bloku (np. 3x3).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Optymalizacja za pomocą instrukcji wektorowych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Wykorzystanie SIMD (Single 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Data) pozwala na równoległe przetwarzanie wielu pikseli.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Zamiast przetwarzać każdy piksel osobno, algorytm wczytuje i przetwarza grupy pikseli w jednym cyklu procesora (</a:t>
            </a:r>
            <a:r>
              <a:rPr kumimoji="0" lang="pl-PL" altLang="pl-PL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wektoryzacja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Przykład działania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Dla każdego piksela obliczane są jego sąsiedzi w obrębie rozmycia (w zależności od rozmiaru bloku). Następnie rozkładamy dane na kanały RGB i sumujemy ich wartości co pozwala na obliczenie średnich dla każdego kanału (R, G, B).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Optymalizacja wątków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Algorytm rozmywa obraz równolegle w kilku wątkach, co pozwala na wykorzystanie mocy obliczeniowej wielu rdzeni procesora.</a:t>
            </a:r>
            <a:r>
              <a:rPr lang="pl-PL" altLang="pl-PL" sz="1400" dirty="0">
                <a:latin typeface="Arial" panose="020B0604020202020204" pitchFamily="34" charset="0"/>
              </a:rPr>
              <a:t> </a:t>
            </a:r>
            <a:r>
              <a:rPr kumimoji="0" lang="pl-PL" altLang="pl-PL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Wykorzystanie 1-64 wątków w zależności od dostępnych procesorów logicznych pozwala na szybkie przetwarzanie dużych obrazów.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322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D6CAFB-1E2F-4648-7282-BB76DF3D8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— symbol zastępczy 6" descr="Obraz przedstawiający spiralne schody">
            <a:extLst>
              <a:ext uri="{FF2B5EF4-FFF2-40B4-BE49-F238E27FC236}">
                <a16:creationId xmlns:a16="http://schemas.microsoft.com/office/drawing/2014/main" id="{64C9F782-63C6-CE53-80CE-B99534FB8B6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" b="9"/>
          <a:stretch/>
        </p:blipFill>
        <p:spPr>
          <a:xfrm>
            <a:off x="6997700" y="914400"/>
            <a:ext cx="4333875" cy="5092700"/>
          </a:xfr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CD30990D-A314-F680-1DF6-FCB58CC0453B}"/>
              </a:ext>
            </a:extLst>
          </p:cNvPr>
          <p:cNvSpPr txBox="1"/>
          <p:nvPr/>
        </p:nvSpPr>
        <p:spPr>
          <a:xfrm>
            <a:off x="282282" y="771525"/>
            <a:ext cx="61889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n-lt"/>
              </a:rPr>
              <a:t> </a:t>
            </a:r>
            <a:r>
              <a:rPr lang="pl-PL" sz="4000" dirty="0">
                <a:solidFill>
                  <a:schemeClr val="bg1"/>
                </a:solidFill>
              </a:rPr>
              <a:t>Implementacja w ASM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048037E-50FF-3B93-B0A4-7FCDE65C03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007" y="2236320"/>
            <a:ext cx="6421899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Przygotowanie parametrów: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Wejście: 	Bufor pikseli obrazu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InBuffer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), wysokość, szerokość obrazu oraz indeksy 	początkowy i końcowy zakresu przetwarzania.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Wyjście: 	Bufor wynikowy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OutBuffer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z przetworzonymi pikselami.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Parametry rozmycia: Rozmiar okna rozmycia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blockSize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endParaRPr lang="pl-PL" altLang="pl-PL" sz="1200" dirty="0"/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Podział przetwarzania na wiersze: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Obliczane są współrzędne startowe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startY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oraz końcowe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endY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na podstawie indeksów zakresu.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Algorytm iteruje przez piksele w obrębie podanego zakresu wierszy.</a:t>
            </a:r>
            <a:endParaRPr lang="pl-PL" altLang="pl-PL" sz="1200" dirty="0"/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Rozmycie Gaussa: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Obliczanie średniej: Piksele w obrębie okna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blockSize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x 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blockSize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są sumowane dla każdego kanału (R, G, B) przy użyciu rejestrów SIMD (xmm0, xmm1, xmm2).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Średnia jest obliczana przez podzielenie sumy przez liczbę pikseli w oknie.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Obsługa brzegów: Piksele na brzegach obrazu, które nie mają pełnego sąsiedztwa, są kopiowane bez zmian.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Optymalizacja z użyciem SIMD: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Zastosowanie rejestrów SIMD pozwala na równoczesne przetwarzanie danych w kanałach kolorów.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Instrukcje SIMD (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addss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pl-PL" altLang="pl-PL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divss</a:t>
            </a: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przyspieszają obliczenia, szczególnie dla dużych obrazów.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Kodowanie wyniku: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    Wyniki dla kanałów R, G, B są zaokrąglane i zapisywane do bufora wyjściowego.</a:t>
            </a:r>
          </a:p>
        </p:txBody>
      </p:sp>
      <p:pic>
        <p:nvPicPr>
          <p:cNvPr id="10244" name="Picture 4" descr="5 powodów, dla których warto robić czarno-białe zdjęcia">
            <a:extLst>
              <a:ext uri="{FF2B5EF4-FFF2-40B4-BE49-F238E27FC236}">
                <a16:creationId xmlns:a16="http://schemas.microsoft.com/office/drawing/2014/main" id="{B60947BE-DD21-7AFB-FF7F-E52780BE0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914400"/>
            <a:ext cx="4419600" cy="509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762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rostokąt 16">
            <a:extLst>
              <a:ext uri="{FF2B5EF4-FFF2-40B4-BE49-F238E27FC236}">
                <a16:creationId xmlns:a16="http://schemas.microsoft.com/office/drawing/2014/main" id="{D4468BB1-217A-EA2B-D3A2-D66B47587FE0}"/>
              </a:ext>
            </a:extLst>
          </p:cNvPr>
          <p:cNvSpPr/>
          <p:nvPr/>
        </p:nvSpPr>
        <p:spPr>
          <a:xfrm>
            <a:off x="214492" y="824540"/>
            <a:ext cx="5573465" cy="577843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233EB4D-7C6D-4A5E-8341-A1A19D47A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1882" y="820656"/>
            <a:ext cx="5787957" cy="5786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pl-PL" sz="1600" b="1" dirty="0"/>
              <a:t>Omówienie funkcjonalności:</a:t>
            </a:r>
          </a:p>
          <a:p>
            <a:pPr lvl="1"/>
            <a:endParaRPr lang="pl-PL" sz="1600" dirty="0"/>
          </a:p>
          <a:p>
            <a:pPr lvl="1"/>
            <a:r>
              <a:rPr lang="pl-PL" sz="1600" dirty="0"/>
              <a:t>- </a:t>
            </a:r>
            <a:r>
              <a:rPr lang="pl-PL" sz="1600" b="1" dirty="0" err="1"/>
              <a:t>Load</a:t>
            </a:r>
            <a:r>
              <a:rPr lang="pl-PL" sz="1600" b="1" dirty="0"/>
              <a:t> Image</a:t>
            </a:r>
            <a:r>
              <a:rPr lang="pl-PL" sz="1600" dirty="0"/>
              <a:t>: Przycisk pozwalający użytkownikowi na załadowanie obrazu w formacie JPG lub PNG do przetworzenia.</a:t>
            </a:r>
          </a:p>
          <a:p>
            <a:pPr lvl="1"/>
            <a:r>
              <a:rPr lang="pl-PL" sz="1600" dirty="0"/>
              <a:t>- </a:t>
            </a:r>
            <a:r>
              <a:rPr lang="pl-PL" sz="1600" b="1" dirty="0" err="1"/>
              <a:t>Apply</a:t>
            </a:r>
            <a:r>
              <a:rPr lang="pl-PL" sz="1600" b="1" dirty="0"/>
              <a:t> </a:t>
            </a:r>
            <a:r>
              <a:rPr lang="pl-PL" sz="1600" b="1" dirty="0" err="1"/>
              <a:t>Blur</a:t>
            </a:r>
            <a:r>
              <a:rPr lang="pl-PL" sz="1600" dirty="0"/>
              <a:t>: Po załadowaniu obrazu i wybraniu reszty ustawień użytkownik może kliknąć przycisk "Rozmyj”, aby uruchomić proces.</a:t>
            </a:r>
          </a:p>
          <a:p>
            <a:pPr lvl="1"/>
            <a:r>
              <a:rPr lang="pl-PL" sz="1600" dirty="0"/>
              <a:t>- </a:t>
            </a:r>
            <a:r>
              <a:rPr lang="pl-PL" sz="1600" b="1" dirty="0" err="1"/>
              <a:t>Thread</a:t>
            </a:r>
            <a:r>
              <a:rPr lang="pl-PL" sz="1600" b="1" dirty="0"/>
              <a:t> </a:t>
            </a:r>
            <a:r>
              <a:rPr lang="pl-PL" sz="1600" b="1" dirty="0" err="1"/>
              <a:t>Count</a:t>
            </a:r>
            <a:r>
              <a:rPr lang="pl-PL" sz="1600" dirty="0"/>
              <a:t>: Użytkownik może wybrać liczbę wątków (od 1 do 64), co automatycznie dostosowuje aplikację do liczby rdzeni procesora.</a:t>
            </a:r>
          </a:p>
          <a:p>
            <a:pPr lvl="1"/>
            <a:r>
              <a:rPr lang="pl-PL" sz="1600" dirty="0"/>
              <a:t>- </a:t>
            </a:r>
            <a:r>
              <a:rPr lang="pl-PL" sz="1600" b="1" dirty="0" err="1"/>
              <a:t>Blur</a:t>
            </a:r>
            <a:r>
              <a:rPr lang="pl-PL" sz="1600" b="1" dirty="0"/>
              <a:t> </a:t>
            </a:r>
            <a:r>
              <a:rPr lang="pl-PL" sz="1600" b="1" dirty="0" err="1"/>
              <a:t>Amount</a:t>
            </a:r>
            <a:r>
              <a:rPr lang="pl-PL" sz="1600" dirty="0"/>
              <a:t>: Użytkownik może dostosować stopień rozmycia.</a:t>
            </a:r>
          </a:p>
          <a:p>
            <a:pPr lvl="1"/>
            <a:r>
              <a:rPr lang="pl-PL" sz="1600" b="1" dirty="0"/>
              <a:t>- Select </a:t>
            </a:r>
            <a:r>
              <a:rPr lang="pl-PL" sz="1600" b="1" dirty="0" err="1"/>
              <a:t>Blur</a:t>
            </a:r>
            <a:r>
              <a:rPr lang="pl-PL" sz="1600" b="1" dirty="0"/>
              <a:t> Library</a:t>
            </a:r>
            <a:r>
              <a:rPr lang="pl-PL" sz="1600" dirty="0"/>
              <a:t>: Aplikacja umożliwia wybór między biblioteką C++ a ASM, dając użytkownikowi możliwość wyboru rozwiązania.</a:t>
            </a:r>
          </a:p>
          <a:p>
            <a:pPr lvl="1"/>
            <a:endParaRPr lang="pl-PL" sz="1600" dirty="0"/>
          </a:p>
          <a:p>
            <a:pPr lvl="1"/>
            <a:r>
              <a:rPr lang="pl-PL" sz="1600" dirty="0"/>
              <a:t>Po prawej stronie możemy zobaczyć gotowy interfejs użytkownika, w którym są zaimplementowane funkcjonalności. Obraz przed rozmyciem jest wyświetlany w małym okienku po lewej stronie, a przetworzony obraz jest widoczny w okienku po prawej stronie.</a:t>
            </a:r>
          </a:p>
          <a:p>
            <a:pPr lvl="1"/>
            <a:endParaRPr lang="pl-PL" dirty="0"/>
          </a:p>
        </p:txBody>
      </p:sp>
      <p:sp>
        <p:nvSpPr>
          <p:cNvPr id="9" name="Tytuł 30">
            <a:extLst>
              <a:ext uri="{FF2B5EF4-FFF2-40B4-BE49-F238E27FC236}">
                <a16:creationId xmlns:a16="http://schemas.microsoft.com/office/drawing/2014/main" id="{1BC8CD0A-B398-314E-50CD-C94F61D65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8043" y="-292906"/>
            <a:ext cx="12191999" cy="1538046"/>
          </a:xfrm>
        </p:spPr>
        <p:txBody>
          <a:bodyPr>
            <a:normAutofit/>
          </a:bodyPr>
          <a:lstStyle/>
          <a:p>
            <a:pPr algn="ctr"/>
            <a:r>
              <a:rPr lang="pl-PL" sz="4400" b="1" dirty="0"/>
              <a:t> </a:t>
            </a:r>
            <a:r>
              <a:rPr lang="pl-PL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Interfejs użytkownika</a:t>
            </a:r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8A8C6A15-200C-031A-F413-66896E682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331" y="2035734"/>
            <a:ext cx="5933177" cy="335604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8177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A249F-B542-DDA3-84BB-802C0525C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A4A9EBA6-16FA-F6E8-53B0-CE8120323579}"/>
              </a:ext>
            </a:extLst>
          </p:cNvPr>
          <p:cNvSpPr txBox="1"/>
          <p:nvPr/>
        </p:nvSpPr>
        <p:spPr>
          <a:xfrm>
            <a:off x="3251471" y="6809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400" b="1" dirty="0"/>
              <a:t>Omówienie zależności czasowych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AC5ADD69-97EF-6A7D-FBB4-31B2B75C8C8B}"/>
              </a:ext>
            </a:extLst>
          </p:cNvPr>
          <p:cNvSpPr txBox="1"/>
          <p:nvPr/>
        </p:nvSpPr>
        <p:spPr>
          <a:xfrm>
            <a:off x="204282" y="937369"/>
            <a:ext cx="609437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400" dirty="0"/>
              <a:t>Wyniki pokazują, że czas przetwarzania znacząco maleje wraz ze wzrostem liczby wątków w obu przypadkach, co świadczy o efektywnym wykorzystaniu wielowątkowości.</a:t>
            </a:r>
          </a:p>
          <a:p>
            <a:endParaRPr lang="pl-PL" sz="1400" dirty="0"/>
          </a:p>
          <a:p>
            <a:r>
              <a:rPr lang="pl-PL" sz="1400" dirty="0"/>
              <a:t>Dla biblioteki C++ czas przetwarzania zaczyna się od 760 ms przy jednym wątku i systematycznie spada, osiągając 113 ms przy 64 wątkach. Największy spadek czasu widoczny jest w zakresie od 1 do 16 wątków, natomiast powyżej 16 wątków dalsze optymalizacje są marginalne, co może wynikać z ograniczeń sprzętowych, takich jak liczba fizycznych rdzeni procesora lub narzut związany z zarządzaniem wielowątkowością.</a:t>
            </a:r>
          </a:p>
          <a:p>
            <a:endParaRPr lang="pl-PL" sz="1400" dirty="0"/>
          </a:p>
          <a:p>
            <a:r>
              <a:rPr lang="pl-PL" sz="1400" dirty="0"/>
              <a:t>Biblioteka ASM wykazuje podobny trend, jednak czasy przetwarzania są znacząco niższe we wszystkich testowanych konfiguracjach. Przy jednym wątku czas wynosi 455 ms, a przy 64 wątkach – jedynie 58 ms. Różnica ta wynika z charakteru assemblera, który pozwala na bardziej zoptymalizowane i bezpośrednie wykorzystanie zasobów procesora.</a:t>
            </a:r>
          </a:p>
          <a:p>
            <a:endParaRPr lang="pl-PL" sz="1400" dirty="0"/>
          </a:p>
          <a:p>
            <a:r>
              <a:rPr lang="pl-PL" sz="1400" dirty="0"/>
              <a:t>Wnioski:</a:t>
            </a:r>
          </a:p>
          <a:p>
            <a:r>
              <a:rPr lang="pl-PL" sz="1400" dirty="0"/>
              <a:t>Porównując obie biblioteki, można zauważyć, że ASM jest wydajniejszy już od najniższej liczby wątków. Dla jednego wątku jest około 1,67 </a:t>
            </a:r>
            <a:r>
              <a:rPr lang="pl-PL" sz="1400" dirty="0" err="1"/>
              <a:t>raza</a:t>
            </a:r>
            <a:r>
              <a:rPr lang="pl-PL" sz="1400" dirty="0"/>
              <a:t> szybszy (455 ms w porównaniu do 760 ms), a przy 64 wątkach różnica wciąż się utrzymuje, choć zmniejsza się do około 1,95 </a:t>
            </a:r>
            <a:r>
              <a:rPr lang="pl-PL" sz="1400" dirty="0" err="1"/>
              <a:t>raza</a:t>
            </a:r>
            <a:r>
              <a:rPr lang="pl-PL" sz="1400" dirty="0"/>
              <a:t>. Pokazuje to, że biblioteka </a:t>
            </a:r>
            <a:r>
              <a:rPr lang="pl-PL" sz="1400" dirty="0" err="1"/>
              <a:t>assemblerowa</a:t>
            </a:r>
            <a:r>
              <a:rPr lang="pl-PL" sz="1400" dirty="0"/>
              <a:t> jest lepszym wyborem w sytuacjach, gdy kluczowa jest maksymalna wydajność.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32A5161B-0D3E-90C8-2E4E-883B7971D7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169061"/>
              </p:ext>
            </p:extLst>
          </p:nvPr>
        </p:nvGraphicFramePr>
        <p:xfrm>
          <a:off x="6408096" y="971604"/>
          <a:ext cx="5641435" cy="51945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6537">
                  <a:extLst>
                    <a:ext uri="{9D8B030D-6E8A-4147-A177-3AD203B41FA5}">
                      <a16:colId xmlns:a16="http://schemas.microsoft.com/office/drawing/2014/main" val="2626106820"/>
                    </a:ext>
                  </a:extLst>
                </a:gridCol>
                <a:gridCol w="1339863">
                  <a:extLst>
                    <a:ext uri="{9D8B030D-6E8A-4147-A177-3AD203B41FA5}">
                      <a16:colId xmlns:a16="http://schemas.microsoft.com/office/drawing/2014/main" val="1678563266"/>
                    </a:ext>
                  </a:extLst>
                </a:gridCol>
                <a:gridCol w="1374042">
                  <a:extLst>
                    <a:ext uri="{9D8B030D-6E8A-4147-A177-3AD203B41FA5}">
                      <a16:colId xmlns:a16="http://schemas.microsoft.com/office/drawing/2014/main" val="3352338696"/>
                    </a:ext>
                  </a:extLst>
                </a:gridCol>
                <a:gridCol w="1250993">
                  <a:extLst>
                    <a:ext uri="{9D8B030D-6E8A-4147-A177-3AD203B41FA5}">
                      <a16:colId xmlns:a16="http://schemas.microsoft.com/office/drawing/2014/main" val="1223860511"/>
                    </a:ext>
                  </a:extLst>
                </a:gridCol>
              </a:tblGrid>
              <a:tr h="504616"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Biblioteka C++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Biblioteka ASM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411155"/>
                  </a:ext>
                </a:extLst>
              </a:tr>
              <a:tr h="856960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liczba wątków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czas (ms)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liczba wątków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czas (ms)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7301941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760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455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4933693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2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391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2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262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4217399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4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285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4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136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3408124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8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186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8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88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6002538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16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123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16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67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7588670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32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119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32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60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78170576"/>
                  </a:ext>
                </a:extLst>
              </a:tr>
              <a:tr h="547562"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64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113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>
                          <a:effectLst/>
                        </a:rPr>
                        <a:t>64</a:t>
                      </a:r>
                      <a:endParaRPr lang="pl-PL" sz="24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pl-PL" sz="2400" u="none" strike="noStrike" dirty="0">
                          <a:effectLst/>
                        </a:rPr>
                        <a:t>58</a:t>
                      </a:r>
                      <a:endParaRPr lang="pl-PL" sz="24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3964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9646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E9BF2A-9967-71A2-7CD8-4AD468CD7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le tekstowe 4">
            <a:extLst>
              <a:ext uri="{FF2B5EF4-FFF2-40B4-BE49-F238E27FC236}">
                <a16:creationId xmlns:a16="http://schemas.microsoft.com/office/drawing/2014/main" id="{3FFA2539-59EC-54C7-EE57-0DA141FFF19B}"/>
              </a:ext>
            </a:extLst>
          </p:cNvPr>
          <p:cNvSpPr txBox="1"/>
          <p:nvPr/>
        </p:nvSpPr>
        <p:spPr>
          <a:xfrm>
            <a:off x="275245" y="1571486"/>
            <a:ext cx="625670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pl-PL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r>
              <a:rPr lang="pl-PL" b="1" dirty="0"/>
              <a:t>Zrealizowane funkcjonalności</a:t>
            </a:r>
            <a:r>
              <a:rPr lang="pl-PL" dirty="0"/>
              <a:t>:</a:t>
            </a:r>
          </a:p>
          <a:p>
            <a:pPr lvl="1"/>
            <a:r>
              <a:rPr lang="pl-PL" dirty="0"/>
              <a:t>- Wczytywanie obrazów z plików.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Możliwość wyboru liczby wątków (od 1 do 64), 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Zastosowanie dwóch bibliotek rozmycia: C++ i ASM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Wykorzystanie instrukcji wektorowych, co przyspiesza operacje.</a:t>
            </a:r>
          </a:p>
          <a:p>
            <a:pPr lvl="1"/>
            <a:endParaRPr lang="pl-PL" dirty="0"/>
          </a:p>
          <a:p>
            <a:r>
              <a:rPr lang="pl-PL" b="1" dirty="0"/>
              <a:t>Wnioski:</a:t>
            </a:r>
          </a:p>
          <a:p>
            <a:r>
              <a:rPr lang="pl-PL" b="1" dirty="0"/>
              <a:t>- Wydajność</a:t>
            </a:r>
            <a:r>
              <a:rPr lang="pl-PL" dirty="0"/>
              <a:t>: Aplikacja skutecznie wykorzystuje wiele rdzeni procesora, co pozwala na przyspieszenie operacji rozmycia, szczególnie w przypadku obrazów o większych rozdzielczościach.</a:t>
            </a:r>
          </a:p>
          <a:p>
            <a:r>
              <a:rPr lang="pl-PL" b="1" dirty="0"/>
              <a:t>- Zastosowanie w praktyce</a:t>
            </a:r>
            <a:r>
              <a:rPr lang="pl-PL" dirty="0"/>
              <a:t>: Dzięki możliwości dostosowania liczby wątków oraz wyboru biblioteki, aplikacja jest elastyczna i dostosowuje się do różnych środowisk i potrzeb użytkownika.</a:t>
            </a:r>
          </a:p>
          <a:p>
            <a:pPr marL="800100" marR="0" lvl="1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pl-PL" altLang="pl-PL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B78D7C6-2CBA-3C88-148C-50845F04D814}"/>
              </a:ext>
            </a:extLst>
          </p:cNvPr>
          <p:cNvSpPr txBox="1"/>
          <p:nvPr/>
        </p:nvSpPr>
        <p:spPr>
          <a:xfrm>
            <a:off x="355600" y="863600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Podsumowanie</a:t>
            </a:r>
          </a:p>
        </p:txBody>
      </p:sp>
      <p:pic>
        <p:nvPicPr>
          <p:cNvPr id="6146" name="Picture 2" descr="10,000+ Free Monochrome &amp; Nature Images - Pixabay">
            <a:extLst>
              <a:ext uri="{FF2B5EF4-FFF2-40B4-BE49-F238E27FC236}">
                <a16:creationId xmlns:a16="http://schemas.microsoft.com/office/drawing/2014/main" id="{9AAE4D13-46DF-82A1-08E9-29BC090716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0" y="914400"/>
            <a:ext cx="4334256" cy="509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Monochrome">
            <a:extLst>
              <a:ext uri="{FF2B5EF4-FFF2-40B4-BE49-F238E27FC236}">
                <a16:creationId xmlns:a16="http://schemas.microsoft.com/office/drawing/2014/main" id="{55138D57-6759-25BE-BC11-2C374CF6F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701" y="914400"/>
            <a:ext cx="4334256" cy="509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24494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sowanie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4839_TF78479028_Win32" id="{FD91B289-6E7A-4D2F-A76C-3A71B0829F2D}" vid="{E523B95F-FE8A-4050-B7D3-07FCB44BA11D}"/>
    </a:ext>
  </a:extLst>
</a:theme>
</file>

<file path=ppt/theme/theme2.xml><?xml version="1.0" encoding="utf-8"?>
<a:theme xmlns:a="http://schemas.openxmlformats.org/drawingml/2006/main" name="Źródło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4839_TF78479028_Win32" id="{FD91B289-6E7A-4D2F-A76C-3A71B0829F2D}" vid="{88014416-82E3-4901-A6EB-A7533E13711A}"/>
    </a:ext>
  </a:extLst>
</a:theme>
</file>

<file path=ppt/theme/theme3.xml><?xml version="1.0" encoding="utf-8"?>
<a:theme xmlns:a="http://schemas.openxmlformats.org/drawingml/2006/main" name="Gwiazda pokazu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4839_TF78479028_Win32" id="{FD91B289-6E7A-4D2F-A76C-3A71B0829F2D}" vid="{324619C8-72F0-4AD6-B8AA-F78D9D8E3C90}"/>
    </a:ext>
  </a:extLst>
</a:theme>
</file>

<file path=ppt/theme/theme4.xml><?xml version="1.0" encoding="utf-8"?>
<a:theme xmlns:a="http://schemas.openxmlformats.org/drawingml/2006/main" name="Zabawy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4839_TF78479028_Win32" id="{FD91B289-6E7A-4D2F-A76C-3A71B0829F2D}" vid="{B1B6EF51-AEAD-40DA-9E4E-44B20780FAF7}"/>
    </a:ext>
  </a:extLst>
</a:theme>
</file>

<file path=ppt/theme/theme5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D02F093-1240-40AD-B963-46F9CA124D72}">
  <we:reference id="wa200005566" version="3.0.0.2" store="pl-PL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Kolor Pantone roku 2022</Template>
  <TotalTime>264</TotalTime>
  <Words>1255</Words>
  <Application>Microsoft Office PowerPoint</Application>
  <PresentationFormat>Panoramiczny</PresentationFormat>
  <Paragraphs>142</Paragraphs>
  <Slides>10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4</vt:i4>
      </vt:variant>
      <vt:variant>
        <vt:lpstr>Tytuły slajdów</vt:lpstr>
      </vt:variant>
      <vt:variant>
        <vt:i4>10</vt:i4>
      </vt:variant>
    </vt:vector>
  </HeadingPairs>
  <TitlesOfParts>
    <vt:vector size="20" baseType="lpstr">
      <vt:lpstr>Aptos Narrow</vt:lpstr>
      <vt:lpstr>Arial</vt:lpstr>
      <vt:lpstr>Arial Unicode MS</vt:lpstr>
      <vt:lpstr>Calibri</vt:lpstr>
      <vt:lpstr>Segoe UI</vt:lpstr>
      <vt:lpstr>Segoe UI Light</vt:lpstr>
      <vt:lpstr>Balansowanie</vt:lpstr>
      <vt:lpstr>Źródło</vt:lpstr>
      <vt:lpstr>Gwiazda pokazu</vt:lpstr>
      <vt:lpstr>Zabawy</vt:lpstr>
      <vt:lpstr>Rozmycie Gaussa</vt:lpstr>
      <vt:lpstr>Prezentacja programu PowerPoint</vt:lpstr>
      <vt:lpstr>Prezentacja programu PowerPoint</vt:lpstr>
      <vt:lpstr> Opis algorytmu rozmycia Gaussa </vt:lpstr>
      <vt:lpstr>Prezentacja programu PowerPoint</vt:lpstr>
      <vt:lpstr>Prezentacja programu PowerPoint</vt:lpstr>
      <vt:lpstr> Interfejs użytkownika</vt:lpstr>
      <vt:lpstr>Prezentacja programu PowerPoint</vt:lpstr>
      <vt:lpstr>Prezentacja programu PowerPoint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Jakub Roz</dc:creator>
  <cp:lastModifiedBy>Jakub Roz</cp:lastModifiedBy>
  <cp:revision>15</cp:revision>
  <dcterms:created xsi:type="dcterms:W3CDTF">2024-11-15T14:52:44Z</dcterms:created>
  <dcterms:modified xsi:type="dcterms:W3CDTF">2024-12-26T13:05:47Z</dcterms:modified>
</cp:coreProperties>
</file>